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4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792913" cy="9932988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SimSun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00"/>
    <a:srgbClr val="FF66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840" y="-15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792913" cy="99329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0" tIns="45360" rIns="90720" bIns="4536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</a:lstStyle>
          <a:p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1275" y="0"/>
            <a:ext cx="29416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0" tIns="45360" rIns="90720" bIns="4536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</a:lstStyle>
          <a:p>
            <a:endParaRPr lang="fr-F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Img"/>
          </p:nvPr>
        </p:nvSpPr>
        <p:spPr bwMode="auto">
          <a:xfrm>
            <a:off x="915988" y="744538"/>
            <a:ext cx="4962525" cy="37211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06463" y="4718050"/>
            <a:ext cx="4979987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0" tIns="45360" rIns="90720" bIns="4536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32925"/>
            <a:ext cx="29416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0" tIns="45360" rIns="90720" bIns="4536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</a:lstStyle>
          <a:p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1275" y="9432925"/>
            <a:ext cx="29416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0" tIns="45360" rIns="90720" bIns="4536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</a:lstStyle>
          <a:p>
            <a:fld id="{78AFE34E-6FDE-4200-B2D2-D83781F56F1C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972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4C3EDAF-A54E-4772-88EF-0679AD417C80}" type="slidenum">
              <a:rPr lang="fr-FR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162F6A-361C-487E-8195-8B0E6C4DD1B8}" type="slidenum">
              <a:rPr lang="fr-FR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D001602-9263-4E8B-869A-7730C3A55BB7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5304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FA39F74-0F07-4C2A-826D-E1C41C382B1C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374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7513" y="-146050"/>
            <a:ext cx="2195512" cy="65262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-146050"/>
            <a:ext cx="6435725" cy="65262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A1F77D-0026-4660-9914-EBE53167F870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4978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643653-F4D6-4911-BCF0-AED75C3ECD9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1813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C4A8E97-66EB-4571-B9D6-5888D5E30961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312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A03267F-61A1-4B1E-B745-8D8A7B9BB02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8075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0FAB284-1C38-41D9-820B-1750437343C7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2450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D8672FD-5E67-4CBB-B1A9-C5C0C73A69B5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85273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5989245-B676-4786-B7B9-B2C4B7C39A2F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671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699D76-E7AE-45C3-B8F9-2C1D8651A271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826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457C22B-F431-441A-AF9F-1F029A146B7B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1820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7AAB6BA-865D-4FF3-8E5F-ECA491C36DA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0831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F7F214D-A1A1-4CA8-A21E-6160573EC680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5681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0296805-65F6-475C-85CE-E84D21BC27D7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7555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15B814E-AD48-45CE-A2C2-F4A8877561C4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99370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179388" y="6530975"/>
            <a:ext cx="1798637" cy="274638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2252663" y="6530975"/>
            <a:ext cx="4676775" cy="274638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04075" y="6532563"/>
            <a:ext cx="1798638" cy="274637"/>
          </a:xfrm>
        </p:spPr>
        <p:txBody>
          <a:bodyPr/>
          <a:lstStyle>
            <a:lvl1pPr>
              <a:defRPr/>
            </a:lvl1pPr>
          </a:lstStyle>
          <a:p>
            <a:fld id="{CDE500C4-E8FB-4F87-83E3-C0AFF173033A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7511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7F4F3-C48E-4F31-AB54-9FD4447E0850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5289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1268413"/>
            <a:ext cx="4279900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1688" y="1268413"/>
            <a:ext cx="4279900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D126B6D-DB27-48F9-9122-B1B0AD4ED203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965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AED8CD-B300-4D84-B1B1-64436C85246C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4207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A0BDC1A-782E-4183-AA46-6CE67D2D2F4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300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DAAD7F8-AE74-4B72-BE59-322B6C86357D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798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1278D2D-3C10-4A41-81C3-7519B1A2DD7A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8558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12F4604-5743-43FD-B782-9132EC022E2A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304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64"/>
          <a:stretch>
            <a:fillRect/>
          </a:stretch>
        </p:blipFill>
        <p:spPr bwMode="auto">
          <a:xfrm>
            <a:off x="0" y="6453188"/>
            <a:ext cx="9177338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 t="6616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179388" y="6438900"/>
            <a:ext cx="179863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cs typeface="Arial Unicode MS" charset="0"/>
              </a:defRPr>
            </a:lvl1pPr>
          </a:lstStyle>
          <a:p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2252663" y="6438900"/>
            <a:ext cx="467677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cs typeface="Arial Unicode MS" charset="0"/>
              </a:defRPr>
            </a:lvl1pPr>
          </a:lstStyle>
          <a:p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7204075" y="6440488"/>
            <a:ext cx="1798638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cs typeface="Arial Unicode MS" charset="0"/>
              </a:defRPr>
            </a:lvl1pPr>
          </a:lstStyle>
          <a:p>
            <a:fld id="{B749634B-D321-402D-88A2-BFB9E367BDA7}" type="slidenum">
              <a:rPr lang="nl-NL"/>
              <a:pPr/>
              <a:t>‹#›</a:t>
            </a:fld>
            <a:endParaRPr lang="nl-NL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5100"/>
            <a:ext cx="954087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268413"/>
            <a:ext cx="8712200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 van de overzichtstekst te bewerken</a:t>
            </a:r>
          </a:p>
          <a:p>
            <a:pPr lvl="1"/>
            <a:r>
              <a:rPr lang="en-GB" smtClean="0"/>
              <a:t>Tweede overzichtsniveau</a:t>
            </a:r>
          </a:p>
          <a:p>
            <a:pPr lvl="2"/>
            <a:r>
              <a:rPr lang="en-GB" smtClean="0"/>
              <a:t>Derde overzichtsniveau</a:t>
            </a:r>
          </a:p>
          <a:p>
            <a:pPr lvl="3"/>
            <a:r>
              <a:rPr lang="en-GB" smtClean="0"/>
              <a:t>Vierde overzichtsniveau</a:t>
            </a:r>
          </a:p>
          <a:p>
            <a:pPr lvl="4"/>
            <a:r>
              <a:rPr lang="en-GB" smtClean="0"/>
              <a:t>Vijfde overzichtsniveau</a:t>
            </a:r>
          </a:p>
          <a:p>
            <a:pPr lvl="4"/>
            <a:r>
              <a:rPr lang="en-GB" smtClean="0"/>
              <a:t>Zesde overzichtsniveau</a:t>
            </a:r>
          </a:p>
          <a:p>
            <a:pPr lvl="4"/>
            <a:r>
              <a:rPr lang="en-GB" smtClean="0"/>
              <a:t>Zevende overzichtsniveau</a:t>
            </a:r>
          </a:p>
          <a:p>
            <a:pPr lvl="4"/>
            <a:r>
              <a:rPr lang="en-GB" smtClean="0"/>
              <a:t>Achtste overzichtsniveau</a:t>
            </a:r>
          </a:p>
          <a:p>
            <a:pPr lvl="4"/>
            <a:r>
              <a:rPr lang="en-GB" smtClean="0"/>
              <a:t>Negende overzichtsniveau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-146050"/>
            <a:ext cx="7559675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 van de titeltekst te bewerken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dt="0"/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2pPr>
      <a:lvl3pPr marL="1143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3pPr>
      <a:lvl4pPr marL="1600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4pPr>
      <a:lvl5pPr marL="20574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64"/>
          <a:stretch>
            <a:fillRect/>
          </a:stretch>
        </p:blipFill>
        <p:spPr bwMode="auto">
          <a:xfrm>
            <a:off x="0" y="6453188"/>
            <a:ext cx="9177338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 t="6616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5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466850" y="157163"/>
            <a:ext cx="74263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2000" b="1" i="1">
                <a:solidFill>
                  <a:srgbClr val="FFFFFF"/>
                </a:solidFill>
                <a:latin typeface="Arial" charset="0"/>
              </a:rPr>
              <a:t>International Organization of Legal Metrology</a:t>
            </a:r>
          </a:p>
          <a:p>
            <a:pPr>
              <a:buClrTx/>
              <a:buFontTx/>
              <a:buNone/>
            </a:pPr>
            <a:endParaRPr lang="en-US" sz="800" b="1" i="1">
              <a:solidFill>
                <a:srgbClr val="FFFFFF"/>
              </a:solidFill>
              <a:latin typeface="Arial" charset="0"/>
            </a:endParaRPr>
          </a:p>
          <a:p>
            <a:pPr algn="r">
              <a:buClrTx/>
              <a:buFontTx/>
              <a:buNone/>
            </a:pPr>
            <a:r>
              <a:rPr lang="fr-FR" sz="2000" b="1" i="1">
                <a:solidFill>
                  <a:srgbClr val="FFFFFF"/>
                </a:solidFill>
                <a:latin typeface="Arial" charset="0"/>
              </a:rPr>
              <a:t>Organisation Internationale de Métrologie Légale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5100"/>
            <a:ext cx="954087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 van de titeltekst te bewerken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/>
          </p:nvPr>
        </p:nvSpPr>
        <p:spPr bwMode="auto">
          <a:xfrm>
            <a:off x="179388" y="6530975"/>
            <a:ext cx="17986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endParaRPr lang="nl-NL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2252663" y="6530975"/>
            <a:ext cx="46767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2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endParaRPr lang="nl-NL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7204075" y="6532563"/>
            <a:ext cx="17986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fld id="{795C97D1-A22A-4BD3-AC98-2C7D2EF18C51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1547813" y="590550"/>
            <a:ext cx="7269162" cy="1588"/>
          </a:xfrm>
          <a:prstGeom prst="line">
            <a:avLst/>
          </a:prstGeom>
          <a:noFill/>
          <a:ln w="1908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 van de overzichtstekst te bewerken</a:t>
            </a:r>
          </a:p>
          <a:p>
            <a:pPr lvl="1"/>
            <a:r>
              <a:rPr lang="en-GB" smtClean="0"/>
              <a:t>Tweede overzichtsniveau</a:t>
            </a:r>
          </a:p>
          <a:p>
            <a:pPr lvl="2"/>
            <a:r>
              <a:rPr lang="en-GB" smtClean="0"/>
              <a:t>Derde overzichtsniveau</a:t>
            </a:r>
          </a:p>
          <a:p>
            <a:pPr lvl="3"/>
            <a:r>
              <a:rPr lang="en-GB" smtClean="0"/>
              <a:t>Vierde overzichtsniveau</a:t>
            </a:r>
          </a:p>
          <a:p>
            <a:pPr lvl="4"/>
            <a:r>
              <a:rPr lang="en-GB" smtClean="0"/>
              <a:t>Vijfde overzichtsniveau</a:t>
            </a:r>
          </a:p>
          <a:p>
            <a:pPr lvl="4"/>
            <a:r>
              <a:rPr lang="en-GB" smtClean="0"/>
              <a:t>Zesde overzichtsniveau</a:t>
            </a:r>
          </a:p>
          <a:p>
            <a:pPr lvl="4"/>
            <a:r>
              <a:rPr lang="en-GB" smtClean="0"/>
              <a:t>Zevende overzichtsniveau</a:t>
            </a:r>
          </a:p>
          <a:p>
            <a:pPr lvl="4"/>
            <a:r>
              <a:rPr lang="en-GB" smtClean="0"/>
              <a:t>Achtste overzichtsniveau</a:t>
            </a:r>
          </a:p>
          <a:p>
            <a:pPr lvl="4"/>
            <a:r>
              <a:rPr lang="en-GB" smtClean="0"/>
              <a:t>Negende overzichtsniveau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" charset="0"/>
          <a:ea typeface="SimSun" charset="-122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tx1"/>
                </a:solidFill>
              </a:rPr>
              <a:t>OIML and Prepackages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Overview of current activities</a:t>
            </a:r>
          </a:p>
          <a:p>
            <a:endParaRPr lang="nl-NL" sz="2400" dirty="0"/>
          </a:p>
          <a:p>
            <a:r>
              <a:rPr lang="nl-NL" sz="2400" dirty="0" smtClean="0"/>
              <a:t>Willem Kool</a:t>
            </a:r>
          </a:p>
          <a:p>
            <a:r>
              <a:rPr lang="nl-NL" sz="2000" i="1" dirty="0" smtClean="0"/>
              <a:t>BIML Assistant Director</a:t>
            </a:r>
            <a:endParaRPr lang="nl-NL" sz="2000" i="1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>
          <a:xfrm>
            <a:off x="251521" y="6530975"/>
            <a:ext cx="6677918" cy="274638"/>
          </a:xfrm>
        </p:spPr>
        <p:txBody>
          <a:bodyPr/>
          <a:lstStyle/>
          <a:p>
            <a:r>
              <a:rPr lang="nl-NL" dirty="0" smtClean="0"/>
              <a:t>COOMET/TC 2 Seminar –  Braunschweig, 18-20 September 2012</a:t>
            </a:r>
            <a:endParaRPr lang="nl-NL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E643653-F4D6-4911-BCF0-AED75C3ECD92}" type="slidenum">
              <a:rPr lang="nl-NL" smtClean="0"/>
              <a:pPr/>
              <a:t>1</a:t>
            </a:fld>
            <a:endParaRPr lang="nl-NL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Technical work structures</a:t>
            </a:r>
            <a:endParaRPr lang="nl-NL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10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51521" y="1711795"/>
            <a:ext cx="1440160" cy="504056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nl-NL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charset="-122"/>
              </a:rPr>
              <a:t>CIML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91293" y="2564904"/>
            <a:ext cx="1897360" cy="961256"/>
            <a:chOff x="2391293" y="2564904"/>
            <a:chExt cx="1897360" cy="961256"/>
          </a:xfrm>
        </p:grpSpPr>
        <p:sp>
          <p:nvSpPr>
            <p:cNvPr id="10" name="Rectangle 9"/>
            <p:cNvSpPr/>
            <p:nvPr/>
          </p:nvSpPr>
          <p:spPr bwMode="auto">
            <a:xfrm>
              <a:off x="2848493" y="3022104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CIML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2696093" y="2869704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CIML</a:t>
              </a: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543693" y="2717304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nl-NL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charset="-122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91293" y="2564904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TC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67493" y="4165848"/>
            <a:ext cx="1897360" cy="961256"/>
            <a:chOff x="2818695" y="4417876"/>
            <a:chExt cx="1897360" cy="961256"/>
          </a:xfrm>
        </p:grpSpPr>
        <p:sp>
          <p:nvSpPr>
            <p:cNvPr id="12" name="Rectangle 11"/>
            <p:cNvSpPr/>
            <p:nvPr/>
          </p:nvSpPr>
          <p:spPr bwMode="auto">
            <a:xfrm>
              <a:off x="3275895" y="4875076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CIML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123495" y="4722676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CIML</a:t>
              </a: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2971095" y="4570276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nl-NL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charset="-122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2818695" y="4417876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SC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364088" y="5372709"/>
            <a:ext cx="1897360" cy="961256"/>
            <a:chOff x="5724128" y="5379132"/>
            <a:chExt cx="1897360" cy="961256"/>
          </a:xfrm>
        </p:grpSpPr>
        <p:sp>
          <p:nvSpPr>
            <p:cNvPr id="16" name="Rectangle 15"/>
            <p:cNvSpPr/>
            <p:nvPr/>
          </p:nvSpPr>
          <p:spPr bwMode="auto">
            <a:xfrm>
              <a:off x="6181328" y="5836332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CIML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6028928" y="5683932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kumimoji="0" lang="nl-NL" sz="2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SimSun" charset="-122"/>
                </a:rPr>
                <a:t>CIML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5876528" y="5531532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nl-NL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charset="-122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724128" y="5379132"/>
              <a:ext cx="1440160" cy="504056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r>
                <a:rPr lang="nl-NL" dirty="0" smtClean="0">
                  <a:solidFill>
                    <a:schemeClr val="tx1"/>
                  </a:solidFill>
                  <a:latin typeface="Arial" pitchFamily="34" charset="0"/>
                </a:rPr>
                <a:t>PG</a:t>
              </a:r>
              <a:endParaRPr kumimoji="0" lang="nl-NL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charset="-122"/>
              </a:endParaRPr>
            </a:p>
          </p:txBody>
        </p:sp>
      </p:grpSp>
      <p:cxnSp>
        <p:nvCxnSpPr>
          <p:cNvPr id="28" name="Elbow Connector 27"/>
          <p:cNvCxnSpPr>
            <a:stCxn id="2" idx="2"/>
            <a:endCxn id="7" idx="1"/>
          </p:cNvCxnSpPr>
          <p:nvPr/>
        </p:nvCxnSpPr>
        <p:spPr bwMode="auto">
          <a:xfrm rot="16200000" flipH="1">
            <a:off x="1380907" y="1806545"/>
            <a:ext cx="601081" cy="1419692"/>
          </a:xfrm>
          <a:prstGeom prst="bentConnector2">
            <a:avLst/>
          </a:prstGeom>
          <a:solidFill>
            <a:srgbClr val="00B8FF"/>
          </a:solidFill>
          <a:ln w="2540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Elbow Connector 30"/>
          <p:cNvCxnSpPr>
            <a:stCxn id="2" idx="2"/>
            <a:endCxn id="15" idx="1"/>
          </p:cNvCxnSpPr>
          <p:nvPr/>
        </p:nvCxnSpPr>
        <p:spPr bwMode="auto">
          <a:xfrm rot="16200000" flipH="1">
            <a:off x="618535" y="2568917"/>
            <a:ext cx="2202025" cy="1495892"/>
          </a:xfrm>
          <a:prstGeom prst="bentConnector2">
            <a:avLst/>
          </a:prstGeom>
          <a:solidFill>
            <a:srgbClr val="00B8FF"/>
          </a:solidFill>
          <a:ln w="2540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Elbow Connector 36"/>
          <p:cNvCxnSpPr>
            <a:stCxn id="10" idx="3"/>
            <a:endCxn id="19" idx="1"/>
          </p:cNvCxnSpPr>
          <p:nvPr/>
        </p:nvCxnSpPr>
        <p:spPr bwMode="auto">
          <a:xfrm>
            <a:off x="4288653" y="3274132"/>
            <a:ext cx="1075435" cy="2350605"/>
          </a:xfrm>
          <a:prstGeom prst="bentConnector3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Elbow Connector 39"/>
          <p:cNvCxnSpPr>
            <a:stCxn id="12" idx="3"/>
            <a:endCxn id="19" idx="1"/>
          </p:cNvCxnSpPr>
          <p:nvPr/>
        </p:nvCxnSpPr>
        <p:spPr bwMode="auto">
          <a:xfrm>
            <a:off x="4364853" y="4875076"/>
            <a:ext cx="999235" cy="749661"/>
          </a:xfrm>
          <a:prstGeom prst="bentConnector3">
            <a:avLst>
              <a:gd name="adj1" fmla="val 45331"/>
            </a:avLst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3" name="Rectangle 42"/>
          <p:cNvSpPr/>
          <p:nvPr/>
        </p:nvSpPr>
        <p:spPr bwMode="auto">
          <a:xfrm>
            <a:off x="7166104" y="1531775"/>
            <a:ext cx="1647800" cy="864096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nl-NL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SimSun" charset="-122"/>
              </a:rPr>
              <a:t>BIML</a:t>
            </a:r>
          </a:p>
        </p:txBody>
      </p:sp>
      <p:cxnSp>
        <p:nvCxnSpPr>
          <p:cNvPr id="45" name="Straight Arrow Connector 44"/>
          <p:cNvCxnSpPr>
            <a:stCxn id="43" idx="1"/>
          </p:cNvCxnSpPr>
          <p:nvPr/>
        </p:nvCxnSpPr>
        <p:spPr bwMode="auto">
          <a:xfrm flipH="1">
            <a:off x="2051720" y="1963823"/>
            <a:ext cx="5114384" cy="0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rgbClr val="FF66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Arrow Connector 47"/>
          <p:cNvCxnSpPr>
            <a:stCxn id="43" idx="1"/>
          </p:cNvCxnSpPr>
          <p:nvPr/>
        </p:nvCxnSpPr>
        <p:spPr bwMode="auto">
          <a:xfrm flipH="1">
            <a:off x="4427984" y="1963823"/>
            <a:ext cx="2738120" cy="853109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rgbClr val="FF66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Straight Arrow Connector 52"/>
          <p:cNvCxnSpPr>
            <a:stCxn id="43" idx="1"/>
          </p:cNvCxnSpPr>
          <p:nvPr/>
        </p:nvCxnSpPr>
        <p:spPr bwMode="auto">
          <a:xfrm flipH="1">
            <a:off x="4427984" y="1963823"/>
            <a:ext cx="2738120" cy="2354425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rgbClr val="FF66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Arrow Connector 55"/>
          <p:cNvCxnSpPr>
            <a:stCxn id="43" idx="1"/>
          </p:cNvCxnSpPr>
          <p:nvPr/>
        </p:nvCxnSpPr>
        <p:spPr bwMode="auto">
          <a:xfrm flipH="1">
            <a:off x="6236568" y="1963823"/>
            <a:ext cx="929536" cy="3163281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rgbClr val="FF66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Arrow Connector 58"/>
          <p:cNvCxnSpPr>
            <a:endCxn id="43" idx="2"/>
          </p:cNvCxnSpPr>
          <p:nvPr/>
        </p:nvCxnSpPr>
        <p:spPr bwMode="auto">
          <a:xfrm flipV="1">
            <a:off x="7020272" y="2395871"/>
            <a:ext cx="969732" cy="2976838"/>
          </a:xfrm>
          <a:prstGeom prst="straightConnector1">
            <a:avLst/>
          </a:prstGeom>
          <a:solidFill>
            <a:srgbClr val="00B8FF"/>
          </a:solidFill>
          <a:ln w="63500" cap="flat" cmpd="sng" algn="ctr">
            <a:solidFill>
              <a:srgbClr val="009900"/>
            </a:solidFill>
            <a:prstDash val="dash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20" name="Elbow Connector 5119"/>
          <p:cNvCxnSpPr>
            <a:stCxn id="2" idx="2"/>
            <a:endCxn id="19" idx="1"/>
          </p:cNvCxnSpPr>
          <p:nvPr/>
        </p:nvCxnSpPr>
        <p:spPr bwMode="auto">
          <a:xfrm rot="16200000" flipH="1">
            <a:off x="1463401" y="1724050"/>
            <a:ext cx="3408886" cy="4392487"/>
          </a:xfrm>
          <a:prstGeom prst="bentConnector2">
            <a:avLst/>
          </a:prstGeom>
          <a:solidFill>
            <a:srgbClr val="00B8FF"/>
          </a:solidFill>
          <a:ln w="2540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25" name="Straight Arrow Connector 5124"/>
          <p:cNvCxnSpPr>
            <a:stCxn id="10" idx="2"/>
            <a:endCxn id="15" idx="0"/>
          </p:cNvCxnSpPr>
          <p:nvPr/>
        </p:nvCxnSpPr>
        <p:spPr bwMode="auto">
          <a:xfrm flipH="1">
            <a:off x="3187573" y="3526160"/>
            <a:ext cx="381000" cy="63968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15214457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Publications on prepackages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nl-NL" sz="2400" dirty="0" smtClean="0"/>
              <a:t>OIML R 87:2004</a:t>
            </a:r>
            <a:br>
              <a:rPr lang="nl-NL" sz="2400" dirty="0" smtClean="0"/>
            </a:br>
            <a:r>
              <a:rPr lang="nl-NL" sz="2400" i="1" dirty="0" smtClean="0"/>
              <a:t>Quantity of product in prepackages</a:t>
            </a:r>
            <a:endParaRPr lang="nl-NL" sz="2400" dirty="0" smtClean="0"/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nl-NL" sz="2400" dirty="0" smtClean="0"/>
              <a:t>OIML R 79:1997 </a:t>
            </a:r>
            <a:br>
              <a:rPr lang="nl-NL" sz="2400" dirty="0" smtClean="0"/>
            </a:br>
            <a:r>
              <a:rPr lang="en-US" sz="2400" i="1" dirty="0" smtClean="0"/>
              <a:t>Labeling requirements for prepackaged product</a:t>
            </a:r>
            <a:endParaRPr lang="en-US" sz="2400" i="1" dirty="0"/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/>
              <a:t>OIML G 14:2011</a:t>
            </a: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en-US" sz="2400" i="1" dirty="0" smtClean="0"/>
              <a:t>Density measurement – Guidance for inspectors</a:t>
            </a:r>
            <a:endParaRPr lang="en-US" sz="2400" i="1" dirty="0"/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/>
              <a:t>OIML E 4:2004</a:t>
            </a: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en-US" sz="2400" i="1" dirty="0" smtClean="0"/>
              <a:t>The statistical principles of the metrological surveillance of the net content of prepackages as laid down by the CEE 76/211 Directive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11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285576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R 87:2004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0" indent="0"/>
            <a:r>
              <a:rPr lang="nl-NL" sz="2400" b="1" i="1" dirty="0" smtClean="0"/>
              <a:t>Quantity of product in prepackages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Scope: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Prepackages with </a:t>
            </a:r>
            <a:r>
              <a:rPr lang="nl-NL" sz="2000" dirty="0" smtClean="0">
                <a:solidFill>
                  <a:srgbClr val="FF0000"/>
                </a:solidFill>
              </a:rPr>
              <a:t>predetermined constant nominal quantities</a:t>
            </a:r>
            <a:r>
              <a:rPr lang="nl-NL" sz="2000" dirty="0" smtClean="0"/>
              <a:t> (</a:t>
            </a:r>
            <a:r>
              <a:rPr lang="en-US" sz="2000" i="1" dirty="0" err="1" smtClean="0">
                <a:solidFill>
                  <a:schemeClr val="tx1"/>
                </a:solidFill>
              </a:rPr>
              <a:t>Q</a:t>
            </a:r>
            <a:r>
              <a:rPr lang="en-US" sz="2000" baseline="-25000" dirty="0" err="1" smtClean="0">
                <a:solidFill>
                  <a:schemeClr val="tx1"/>
                </a:solidFill>
              </a:rPr>
              <a:t>n</a:t>
            </a:r>
            <a:r>
              <a:rPr lang="nl-NL" sz="2000" dirty="0" smtClean="0"/>
              <a:t>) </a:t>
            </a:r>
            <a:r>
              <a:rPr lang="en-US" sz="2000" dirty="0" smtClean="0"/>
              <a:t>of weight, volume, linear measure, area, or count,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2000" dirty="0" smtClean="0"/>
              <a:t>Sampling plans and procedures </a:t>
            </a:r>
            <a:r>
              <a:rPr lang="en-US" sz="2000" dirty="0" smtClean="0">
                <a:solidFill>
                  <a:srgbClr val="FF0000"/>
                </a:solidFill>
              </a:rPr>
              <a:t>for use by legal metrology officials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Terminology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Metrological requirements: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Average error of the quantity of product ≥ 0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Less than 2,5 % inadequate prepackages  (</a:t>
            </a:r>
            <a:r>
              <a:rPr lang="en-US" sz="2000" i="1" dirty="0" smtClean="0">
                <a:solidFill>
                  <a:schemeClr val="tx1"/>
                </a:solidFill>
              </a:rPr>
              <a:t>Q</a:t>
            </a:r>
            <a:r>
              <a:rPr lang="en-US" sz="2000" dirty="0" smtClean="0">
                <a:solidFill>
                  <a:schemeClr val="tx1"/>
                </a:solidFill>
              </a:rPr>
              <a:t> = </a:t>
            </a:r>
            <a:r>
              <a:rPr lang="en-US" sz="2000" i="1" dirty="0" err="1" smtClean="0">
                <a:solidFill>
                  <a:schemeClr val="tx1"/>
                </a:solidFill>
              </a:rPr>
              <a:t>Q</a:t>
            </a:r>
            <a:r>
              <a:rPr lang="en-US" sz="2000" baseline="-25000" dirty="0" err="1" smtClean="0">
                <a:solidFill>
                  <a:schemeClr val="tx1"/>
                </a:solidFill>
              </a:rPr>
              <a:t>n</a:t>
            </a:r>
            <a:r>
              <a:rPr lang="en-US" sz="2000" dirty="0" smtClean="0">
                <a:solidFill>
                  <a:schemeClr val="tx1"/>
                </a:solidFill>
              </a:rPr>
              <a:t> – </a:t>
            </a:r>
            <a:r>
              <a:rPr lang="en-US" sz="2000" i="1" dirty="0" err="1" smtClean="0">
                <a:solidFill>
                  <a:schemeClr val="tx1"/>
                </a:solidFill>
              </a:rPr>
              <a:t>T1</a:t>
            </a:r>
            <a:r>
              <a:rPr lang="en-US" sz="2000" dirty="0" smtClean="0">
                <a:solidFill>
                  <a:schemeClr val="tx1"/>
                </a:solidFill>
              </a:rPr>
              <a:t>)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No prepackages with </a:t>
            </a:r>
            <a:r>
              <a:rPr lang="en-US" sz="2000" i="1" dirty="0" smtClean="0">
                <a:solidFill>
                  <a:schemeClr val="tx1"/>
                </a:solidFill>
              </a:rPr>
              <a:t>Q</a:t>
            </a:r>
            <a:r>
              <a:rPr lang="en-US" sz="2000" dirty="0" smtClean="0">
                <a:solidFill>
                  <a:schemeClr val="tx1"/>
                </a:solidFill>
              </a:rPr>
              <a:t> = </a:t>
            </a:r>
            <a:r>
              <a:rPr lang="en-US" sz="2000" i="1" dirty="0" err="1" smtClean="0">
                <a:solidFill>
                  <a:schemeClr val="tx1"/>
                </a:solidFill>
              </a:rPr>
              <a:t>Q</a:t>
            </a:r>
            <a:r>
              <a:rPr lang="en-US" sz="2000" baseline="-25000" dirty="0" err="1" smtClean="0">
                <a:solidFill>
                  <a:schemeClr val="tx1"/>
                </a:solidFill>
              </a:rPr>
              <a:t>n</a:t>
            </a:r>
            <a:r>
              <a:rPr lang="en-US" sz="2000" dirty="0" smtClean="0">
                <a:solidFill>
                  <a:schemeClr val="tx1"/>
                </a:solidFill>
              </a:rPr>
              <a:t> – </a:t>
            </a:r>
            <a:r>
              <a:rPr lang="en-US" sz="2000" i="1" dirty="0" err="1" smtClean="0">
                <a:solidFill>
                  <a:schemeClr val="tx1"/>
                </a:solidFill>
              </a:rPr>
              <a:t>T2</a:t>
            </a:r>
            <a:endParaRPr lang="nl-NL" sz="2000" i="1" dirty="0" smtClean="0">
              <a:solidFill>
                <a:schemeClr val="tx1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Reference test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Statistical sampling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12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8280439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R 87:2004 - Annexes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Annex A: 	</a:t>
            </a:r>
            <a:r>
              <a:rPr lang="nl-NL" sz="2400" i="1" dirty="0" smtClean="0"/>
              <a:t>Outline of examination procedure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Annex B: 	</a:t>
            </a:r>
            <a:r>
              <a:rPr lang="nl-NL" sz="2400" i="1" dirty="0" smtClean="0">
                <a:solidFill>
                  <a:schemeClr val="tx1"/>
                </a:solidFill>
              </a:rPr>
              <a:t>Tare procedures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Annex C: 	</a:t>
            </a:r>
            <a:r>
              <a:rPr lang="en-US" sz="2400" i="1" dirty="0" smtClean="0"/>
              <a:t>Drained </a:t>
            </a:r>
            <a:r>
              <a:rPr lang="en-US" sz="2400" i="1" dirty="0"/>
              <a:t>quantity of products packed in a liquid </a:t>
            </a:r>
            <a:r>
              <a:rPr lang="en-US" sz="2400" i="1" dirty="0" smtClean="0"/>
              <a:t>			medium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Annex D: 	</a:t>
            </a:r>
            <a:r>
              <a:rPr lang="en-US" sz="2400" i="1" dirty="0" smtClean="0"/>
              <a:t>Test </a:t>
            </a:r>
            <a:r>
              <a:rPr lang="en-US" sz="2400" i="1" dirty="0"/>
              <a:t>procedures for determining the actual </a:t>
            </a:r>
            <a:r>
              <a:rPr lang="en-US" sz="2400" i="1" dirty="0" smtClean="0"/>
              <a:t>					quantity </a:t>
            </a:r>
            <a:r>
              <a:rPr lang="en-US" sz="2400" i="1" dirty="0"/>
              <a:t>of frozen </a:t>
            </a:r>
            <a:r>
              <a:rPr lang="en-US" sz="2400" i="1" dirty="0" smtClean="0"/>
              <a:t>products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Annex E:	</a:t>
            </a:r>
            <a:r>
              <a:rPr lang="nl-NL" sz="2400" dirty="0"/>
              <a:t> </a:t>
            </a:r>
            <a:r>
              <a:rPr lang="nl-NL" sz="2400" i="1" dirty="0"/>
              <a:t>Prohibition of misleading prepackages</a:t>
            </a:r>
            <a:endParaRPr lang="nl-NL" sz="2400" i="1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13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53508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R 79:1997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0" indent="0"/>
            <a:r>
              <a:rPr lang="en-US" sz="2400" b="1" i="1" dirty="0" smtClean="0"/>
              <a:t>Labeling requirements for prepackaged products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Scope: Same as R 87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Requirements for: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>
                <a:solidFill>
                  <a:schemeClr val="tx1"/>
                </a:solidFill>
              </a:rPr>
              <a:t>Identity of the product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>
                <a:solidFill>
                  <a:schemeClr val="tx1"/>
                </a:solidFill>
              </a:rPr>
              <a:t>Identification of responsible manufacturer, packager, distributor or importer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>
                <a:solidFill>
                  <a:schemeClr val="tx1"/>
                </a:solidFill>
              </a:rPr>
              <a:t>Declared quantity of product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>
                <a:solidFill>
                  <a:schemeClr val="tx1"/>
                </a:solidFill>
              </a:rPr>
              <a:t>Mislaeading practices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Annexes: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>
                <a:solidFill>
                  <a:schemeClr val="tx1"/>
                </a:solidFill>
              </a:rPr>
              <a:t>A: Units of measurement and symbols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>
                <a:solidFill>
                  <a:schemeClr val="tx1"/>
                </a:solidFill>
              </a:rPr>
              <a:t>B: </a:t>
            </a:r>
            <a:r>
              <a:rPr lang="en-US" sz="2000" dirty="0" smtClean="0">
                <a:solidFill>
                  <a:schemeClr val="tx1"/>
                </a:solidFill>
              </a:rPr>
              <a:t>Type size of letters and numerals for statements of quantity</a:t>
            </a:r>
            <a:endParaRPr lang="nl-NL" sz="2000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14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0334259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Current TC 6 projects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68000" indent="-468000"/>
            <a:r>
              <a:rPr lang="nl-NL" sz="2400" dirty="0" smtClean="0">
                <a:solidFill>
                  <a:schemeClr val="tx1"/>
                </a:solidFill>
              </a:rPr>
              <a:t>P1:	</a:t>
            </a:r>
            <a:r>
              <a:rPr lang="en-US" sz="2400" dirty="0" smtClean="0">
                <a:solidFill>
                  <a:schemeClr val="tx1"/>
                </a:solidFill>
              </a:rPr>
              <a:t>OIML certificate for prepackaged goods (International System for the Certification of prepackages, ISCP)</a:t>
            </a:r>
          </a:p>
          <a:p>
            <a:pPr marL="468000" indent="-468000"/>
            <a:r>
              <a:rPr lang="en-US" sz="2400" dirty="0" err="1" smtClean="0">
                <a:solidFill>
                  <a:schemeClr val="tx1"/>
                </a:solidFill>
              </a:rPr>
              <a:t>P2</a:t>
            </a:r>
            <a:r>
              <a:rPr lang="en-US" sz="2400" dirty="0" smtClean="0">
                <a:solidFill>
                  <a:schemeClr val="tx1"/>
                </a:solidFill>
              </a:rPr>
              <a:t>:	Revision of R 79 "Labeling requirements for prepackaged products“</a:t>
            </a:r>
          </a:p>
          <a:p>
            <a:pPr marL="468000" indent="-468000"/>
            <a:r>
              <a:rPr lang="en-US" sz="2400" dirty="0" err="1" smtClean="0">
                <a:solidFill>
                  <a:schemeClr val="tx1"/>
                </a:solidFill>
              </a:rPr>
              <a:t>P3</a:t>
            </a:r>
            <a:r>
              <a:rPr lang="en-US" sz="2400" dirty="0" smtClean="0">
                <a:solidFill>
                  <a:schemeClr val="tx1"/>
                </a:solidFill>
              </a:rPr>
              <a:t>:	</a:t>
            </a:r>
            <a:r>
              <a:rPr lang="en-US" sz="2400" dirty="0" smtClean="0"/>
              <a:t>Revision R 87 "Quantity of product in Prepackages“</a:t>
            </a:r>
          </a:p>
          <a:p>
            <a:pPr marL="468000" indent="-468000"/>
            <a:r>
              <a:rPr lang="en-US" sz="2400" dirty="0" err="1" smtClean="0">
                <a:solidFill>
                  <a:schemeClr val="tx1"/>
                </a:solidFill>
              </a:rPr>
              <a:t>P4</a:t>
            </a:r>
            <a:r>
              <a:rPr lang="en-US" sz="2400" dirty="0" smtClean="0">
                <a:solidFill>
                  <a:schemeClr val="tx1"/>
                </a:solidFill>
              </a:rPr>
              <a:t>:	</a:t>
            </a:r>
            <a:r>
              <a:rPr lang="en-US" sz="2400" dirty="0" smtClean="0"/>
              <a:t>Methods for determining the quantity of product in prepackages</a:t>
            </a:r>
            <a:endParaRPr lang="nl-NL" sz="2400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15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0509872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TC 6 project P1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68000" indent="-468000"/>
            <a:r>
              <a:rPr lang="nl-NL" sz="2400" dirty="0">
                <a:solidFill>
                  <a:schemeClr val="tx1"/>
                </a:solidFill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</a:rPr>
              <a:t>OIML certificate for prepackaged goods (International System for the Certification of prepackages, ISCP)</a:t>
            </a:r>
          </a:p>
          <a:p>
            <a:pPr marL="468000" indent="-468000"/>
            <a:endParaRPr lang="en-US" sz="2400" dirty="0">
              <a:solidFill>
                <a:schemeClr val="tx1"/>
              </a:solidFill>
            </a:endParaRPr>
          </a:p>
          <a:p>
            <a:pPr marL="468000" indent="-468000"/>
            <a:r>
              <a:rPr lang="en-US" sz="2400" dirty="0" smtClean="0">
                <a:solidFill>
                  <a:schemeClr val="tx1"/>
                </a:solidFill>
              </a:rPr>
              <a:t>Status:</a:t>
            </a:r>
          </a:p>
          <a:p>
            <a:pPr marL="468000" indent="-468000"/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3CD not approved by TC 6 for </a:t>
            </a:r>
            <a:r>
              <a:rPr lang="en-US" sz="2000" dirty="0" smtClean="0">
                <a:solidFill>
                  <a:srgbClr val="FF0000"/>
                </a:solidFill>
              </a:rPr>
              <a:t>non-technical reasons</a:t>
            </a:r>
            <a:r>
              <a:rPr lang="en-US" sz="2000" dirty="0" smtClean="0">
                <a:solidFill>
                  <a:schemeClr val="tx1"/>
                </a:solidFill>
              </a:rPr>
              <a:t>; secretariat proposes to stop the project</a:t>
            </a:r>
          </a:p>
          <a:p>
            <a:pPr marL="468000" indent="-468000"/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Some countries are strongly in favor, some are strongly against.</a:t>
            </a:r>
          </a:p>
          <a:p>
            <a:pPr marL="468000" indent="-468000"/>
            <a:r>
              <a:rPr lang="en-US" sz="2400" dirty="0" smtClean="0">
                <a:solidFill>
                  <a:schemeClr val="tx1"/>
                </a:solidFill>
              </a:rPr>
              <a:t>Main issues: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Cost implications for packers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Resources for operating the system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Not supported by industry in some countries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16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9705288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TC 6 project P2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68000" indent="-468000"/>
            <a:r>
              <a:rPr lang="nl-NL" sz="2400" dirty="0">
                <a:solidFill>
                  <a:schemeClr val="tx1"/>
                </a:solidFill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</a:rPr>
              <a:t>Revision of R 79 "Labeling requirements for prepackaged products“</a:t>
            </a:r>
          </a:p>
          <a:p>
            <a:pPr marL="468000" indent="-468000"/>
            <a:endParaRPr lang="en-US" sz="2400" dirty="0">
              <a:solidFill>
                <a:schemeClr val="tx1"/>
              </a:solidFill>
            </a:endParaRPr>
          </a:p>
          <a:p>
            <a:pPr marL="468000" indent="-468000"/>
            <a:r>
              <a:rPr lang="en-US" sz="2400" dirty="0" smtClean="0">
                <a:solidFill>
                  <a:schemeClr val="tx1"/>
                </a:solidFill>
              </a:rPr>
              <a:t>Status:</a:t>
            </a:r>
          </a:p>
          <a:p>
            <a:pPr marL="468000" indent="-468000"/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2CD approved by the TC with comments. TC 6 meeting to discuss comments in Tokyo, October 2012. Secretariat will prepare 3CD</a:t>
            </a:r>
          </a:p>
          <a:p>
            <a:pPr marL="468000" indent="-468000"/>
            <a:r>
              <a:rPr lang="en-US" sz="2000" dirty="0" smtClean="0">
                <a:solidFill>
                  <a:schemeClr val="tx1"/>
                </a:solidFill>
              </a:rPr>
              <a:t>Main issues: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Terminology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Principle display panel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Units of measurement for certain products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17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915876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TC 6 project P3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68000" indent="-468000"/>
            <a:r>
              <a:rPr lang="nl-NL" sz="2400" dirty="0">
                <a:solidFill>
                  <a:schemeClr val="tx1"/>
                </a:solidFill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</a:rPr>
              <a:t>Revision R 87 "Quantity of product in Prepackages“</a:t>
            </a:r>
          </a:p>
          <a:p>
            <a:pPr marL="468000" indent="-468000"/>
            <a:endParaRPr lang="en-US" sz="2400" dirty="0">
              <a:solidFill>
                <a:schemeClr val="tx1"/>
              </a:solidFill>
            </a:endParaRPr>
          </a:p>
          <a:p>
            <a:pPr marL="468000" indent="-468000"/>
            <a:r>
              <a:rPr lang="en-US" sz="2400" dirty="0" smtClean="0">
                <a:solidFill>
                  <a:schemeClr val="tx1"/>
                </a:solidFill>
              </a:rPr>
              <a:t>Status:</a:t>
            </a:r>
          </a:p>
          <a:p>
            <a:pPr marL="468000" indent="-468000"/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Draft 1CD to be discussed at the TC 6 meeting in Tokyo, October 2012. </a:t>
            </a:r>
          </a:p>
          <a:p>
            <a:pPr marL="468000" indent="-468000"/>
            <a:r>
              <a:rPr lang="en-US" sz="2000" dirty="0" smtClean="0">
                <a:solidFill>
                  <a:schemeClr val="tx1"/>
                </a:solidFill>
              </a:rPr>
              <a:t>Main issues: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Terminology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Mismatch between sampling plans and statistical requirements for the reference test 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Prepackages with random quantities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18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9283417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TC 6 project P4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68000" indent="-468000"/>
            <a:r>
              <a:rPr lang="nl-NL" sz="2400" dirty="0">
                <a:solidFill>
                  <a:schemeClr val="tx1"/>
                </a:solidFill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</a:rPr>
              <a:t>Methods for determining the quantity of product in prepackages</a:t>
            </a:r>
          </a:p>
          <a:p>
            <a:pPr marL="468000" indent="-468000"/>
            <a:endParaRPr lang="en-US" sz="2400" dirty="0">
              <a:solidFill>
                <a:schemeClr val="tx1"/>
              </a:solidFill>
            </a:endParaRPr>
          </a:p>
          <a:p>
            <a:pPr marL="468000" indent="-468000"/>
            <a:r>
              <a:rPr lang="en-US" sz="2400" dirty="0" smtClean="0">
                <a:solidFill>
                  <a:schemeClr val="tx1"/>
                </a:solidFill>
              </a:rPr>
              <a:t>Status:</a:t>
            </a:r>
          </a:p>
          <a:p>
            <a:pPr marL="468000" indent="-468000"/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Joint project with WELMEC/WG 6 (Revision of WELMEC 6.8) </a:t>
            </a:r>
          </a:p>
          <a:p>
            <a:pPr marL="468000" indent="-468000"/>
            <a:r>
              <a:rPr lang="en-US" sz="2400" dirty="0" smtClean="0">
                <a:solidFill>
                  <a:schemeClr val="tx1"/>
                </a:solidFill>
              </a:rPr>
              <a:t>Main issues: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Alignment with Codex procedures</a:t>
            </a:r>
          </a:p>
          <a:p>
            <a:pPr marL="868050" lvl="1" indent="-4680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Validation of methods for deglazing of frozen food products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19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84078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The OIML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>
              <a:buFont typeface="Arial" pitchFamily="34" charset="0"/>
              <a:buChar char="•"/>
            </a:pPr>
            <a:r>
              <a:rPr lang="nl-NL" sz="2400" dirty="0" smtClean="0"/>
              <a:t>Intergovernmental organization, established in 1955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International standards setting body under the WTO/TBT Agreement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57 Member States (2013: 58)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64 Corresponding Member countries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1 Corresponding Member organization</a:t>
            </a:r>
          </a:p>
          <a:p>
            <a:pPr>
              <a:buFont typeface="Arial" pitchFamily="34" charset="0"/>
              <a:buChar char="•"/>
            </a:pPr>
            <a:endParaRPr lang="nl-NL" sz="2400" dirty="0"/>
          </a:p>
          <a:p>
            <a:pPr marL="0" indent="0" algn="ctr"/>
            <a:r>
              <a:rPr lang="nl-NL" sz="2400" b="1" dirty="0" smtClean="0"/>
              <a:t>www.oiml.org</a:t>
            </a:r>
          </a:p>
          <a:p>
            <a:pPr marL="0" indent="0"/>
            <a:endParaRPr lang="nl-NL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2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vs. EU ‘e’-mark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Different scope: </a:t>
            </a:r>
            <a:r>
              <a:rPr lang="nl-NL" sz="2000" dirty="0" smtClean="0">
                <a:solidFill>
                  <a:schemeClr val="tx1"/>
                </a:solidFill>
              </a:rPr>
              <a:t>‘e’-mark: 5 g – 10 kg, OIML:  0 – 50 kg;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OIML applies to “(quantity of) product”, </a:t>
            </a:r>
            <a:br>
              <a:rPr lang="nl-NL" sz="2400" dirty="0" smtClean="0">
                <a:solidFill>
                  <a:schemeClr val="tx1"/>
                </a:solidFill>
              </a:rPr>
            </a:br>
            <a:r>
              <a:rPr lang="nl-NL" sz="2400" dirty="0" smtClean="0">
                <a:solidFill>
                  <a:schemeClr val="tx1"/>
                </a:solidFill>
              </a:rPr>
              <a:t>‘e’-mark to ‘nominal quantity’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Same tolerances;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Different statistical sampling schemes</a:t>
            </a:r>
            <a:endParaRPr lang="nl-NL" sz="2000" dirty="0" smtClean="0">
              <a:solidFill>
                <a:schemeClr val="tx1"/>
              </a:solidFill>
            </a:endParaRPr>
          </a:p>
          <a:p>
            <a:pPr marL="868050" lvl="1" indent="-468000"/>
            <a:endParaRPr lang="nl-NL" sz="2000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20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987002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Definitions</a:t>
            </a:r>
            <a:endParaRPr lang="nl-NL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21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8064896" cy="51125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4736285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Membership</a:t>
            </a:r>
            <a:endParaRPr lang="nl-NL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3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9866"/>
            <a:ext cx="8506594" cy="520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184803"/>
      </p:ext>
    </p:extLst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Structures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57200" indent="-457200">
              <a:buFont typeface="Arial" pitchFamily="34" charset="0"/>
              <a:buChar char="•"/>
            </a:pPr>
            <a:r>
              <a:rPr lang="nl-NL" dirty="0" smtClean="0"/>
              <a:t>Convention: 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Convention establishing an International Organization of Legal Metrology (Paris, 1955)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dirty="0" smtClean="0"/>
              <a:t>Conference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Convened every four years</a:t>
            </a:r>
          </a:p>
          <a:p>
            <a:pPr marL="800100" lvl="2" indent="0"/>
            <a:r>
              <a:rPr lang="nl-NL" sz="2000" dirty="0" smtClean="0"/>
              <a:t>(14th Conference, 3-4 October 2012 in Bucharest)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Meeting of official Member States’ delegations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Aims and strategy of the organization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Allocation of budgetary resourses for a financial period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4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1344821"/>
      </p:ext>
    </p:extLst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Structures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57200" indent="-457200">
              <a:buFont typeface="Arial" pitchFamily="34" charset="0"/>
              <a:buChar char="•"/>
            </a:pPr>
            <a:r>
              <a:rPr lang="nl-NL" dirty="0" smtClean="0"/>
              <a:t>CIML: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International Committee of Legal Metrology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One representative per Member State (CIML Member) designated by the government</a:t>
            </a:r>
          </a:p>
          <a:p>
            <a:pPr marL="1257300" lvl="2" indent="-457200">
              <a:buFont typeface="Arial" pitchFamily="34" charset="0"/>
              <a:buChar char="•"/>
            </a:pPr>
            <a:r>
              <a:rPr lang="nl-NL" sz="2000" dirty="0" smtClean="0"/>
              <a:t>CIML Member represents the Member State in the OIML and the OIML in the member State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Meets once a year</a:t>
            </a:r>
          </a:p>
          <a:p>
            <a:pPr marL="1257300" lvl="2" indent="-457200">
              <a:buFont typeface="Arial" pitchFamily="34" charset="0"/>
              <a:buChar char="•"/>
            </a:pPr>
            <a:r>
              <a:rPr lang="nl-NL" sz="2000" dirty="0" smtClean="0"/>
              <a:t>(47th CIML Meeting: 1,2 &amp; 5 October 2012 in Bucharest)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Supervision of technical work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5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2057216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Structures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57200" indent="-457200">
              <a:buFont typeface="Arial" pitchFamily="34" charset="0"/>
              <a:buChar char="•"/>
            </a:pPr>
            <a:r>
              <a:rPr lang="nl-NL" dirty="0" smtClean="0"/>
              <a:t>CIML President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Represents the OIML internationally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Supervises the BIML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dirty="0" smtClean="0"/>
              <a:t>Presidential Council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President, 2 Vice-Presidents, some CIML Members and the BIML Director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Advisory body to the President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dirty="0" smtClean="0"/>
              <a:t>BIML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400" dirty="0" smtClean="0"/>
              <a:t>Executive office of the organization (Paris)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6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4259261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CIML Presidency</a:t>
            </a:r>
            <a:endParaRPr lang="nl-NL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7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1266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492896"/>
            <a:ext cx="216217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2" y="1628800"/>
            <a:ext cx="216217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92896"/>
            <a:ext cx="21621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0912" y="4273928"/>
            <a:ext cx="2162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 smtClean="0">
                <a:solidFill>
                  <a:schemeClr val="tx1"/>
                </a:solidFill>
                <a:latin typeface="+mn-lt"/>
              </a:rPr>
              <a:t>Peter Mason (UK)</a:t>
            </a:r>
          </a:p>
          <a:p>
            <a:pPr algn="ctr"/>
            <a:r>
              <a:rPr lang="nl-NL" sz="1400" dirty="0" smtClean="0">
                <a:solidFill>
                  <a:schemeClr val="tx1"/>
                </a:solidFill>
                <a:latin typeface="+mn-lt"/>
              </a:rPr>
              <a:t>CIML President</a:t>
            </a:r>
            <a:endParaRPr lang="nl-NL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58" y="5045596"/>
            <a:ext cx="21621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tx1"/>
                </a:solidFill>
                <a:latin typeface="+mn-lt"/>
              </a:rPr>
              <a:t>Grahame Harvey (AU)</a:t>
            </a:r>
          </a:p>
          <a:p>
            <a:pPr algn="ctr"/>
            <a:r>
              <a:rPr lang="nl-NL" sz="1200" dirty="0" smtClean="0">
                <a:solidFill>
                  <a:schemeClr val="tx1"/>
                </a:solidFill>
                <a:latin typeface="+mn-lt"/>
              </a:rPr>
              <a:t>First Vice-President</a:t>
            </a:r>
            <a:endParaRPr lang="nl-NL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199" y="5064647"/>
            <a:ext cx="21621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tx1"/>
                </a:solidFill>
                <a:latin typeface="+mn-lt"/>
              </a:rPr>
              <a:t>Roman Schwartz (DE)</a:t>
            </a:r>
          </a:p>
          <a:p>
            <a:pPr algn="ctr"/>
            <a:r>
              <a:rPr lang="nl-NL" sz="1200" dirty="0" smtClean="0">
                <a:solidFill>
                  <a:schemeClr val="tx1"/>
                </a:solidFill>
                <a:latin typeface="+mn-lt"/>
              </a:rPr>
              <a:t>Second Vice-President</a:t>
            </a:r>
            <a:endParaRPr lang="nl-NL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6087619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BIML Staff</a:t>
            </a:r>
            <a:endParaRPr lang="nl-NL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8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2" descr="C:\Users\patorays\AppData\Local\Temp\biml_staff_all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2" y="1844824"/>
            <a:ext cx="9144000" cy="375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05333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-192088"/>
            <a:ext cx="7561263" cy="1528763"/>
          </a:xfrm>
          <a:ln/>
        </p:spPr>
        <p:txBody>
          <a:bodyPr/>
          <a:lstStyle/>
          <a:p>
            <a:r>
              <a:rPr lang="nl-NL" sz="3200" dirty="0" smtClean="0"/>
              <a:t>OIML Publications</a:t>
            </a:r>
            <a:endParaRPr lang="nl-NL" sz="32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68413"/>
            <a:ext cx="8713787" cy="5118100"/>
          </a:xfrm>
          <a:ln/>
        </p:spPr>
        <p:txBody>
          <a:bodyPr anchor="ctr" anchorCtr="0"/>
          <a:lstStyle/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Recommendations (R)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International standards / Model regulations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Requirements for measuring instruments, measurements, etc.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Member States have an obligation to implement as far as possible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Documents (D)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Guidance on general legal metrology issues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Horizontal technical requirements (software, emc, ...)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Basic Publications (B)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nl-NL" sz="2000" dirty="0" smtClean="0"/>
              <a:t>Internal regulations, procedures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Guides (G), Vocabularies (V), Seminar reports (S)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OIML Bulletin (4 x per year)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7AAB6BA-865D-4FF3-8E5F-ECA491C36DA2}" type="slidenum">
              <a:rPr lang="nl-NL" sz="1200" smtClean="0">
                <a:solidFill>
                  <a:schemeClr val="bg1"/>
                </a:solidFill>
                <a:latin typeface="+mn-lt"/>
              </a:rPr>
              <a:pPr algn="r"/>
              <a:t>9</a:t>
            </a:fld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251521" y="6530975"/>
            <a:ext cx="667791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kern="1200">
                <a:solidFill>
                  <a:srgbClr val="000000"/>
                </a:solidFill>
                <a:latin typeface="Times New Roman" pitchFamily="16" charset="0"/>
                <a:ea typeface="SimSun" charset="-122"/>
                <a:cs typeface="Arial Unicode MS" charset="0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SimSun" charset="-122"/>
                <a:cs typeface="+mn-cs"/>
              </a:defRPr>
            </a:lvl9pPr>
          </a:lstStyle>
          <a:p>
            <a:r>
              <a:rPr lang="nl-NL" sz="1200" dirty="0" smtClean="0">
                <a:solidFill>
                  <a:schemeClr val="bg1"/>
                </a:solidFill>
                <a:latin typeface="+mn-lt"/>
              </a:rPr>
              <a:t>COOMET/TC 2 Seminar –  Braunschweig, 18-20 September 2012</a:t>
            </a:r>
            <a:endParaRPr lang="nl-NL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1779787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07 PPT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2007 PPT</Template>
  <TotalTime>3308</TotalTime>
  <Words>763</Words>
  <Application>Microsoft Office PowerPoint</Application>
  <PresentationFormat>On-screen Show (4:3)</PresentationFormat>
  <Paragraphs>216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Times New Roman</vt:lpstr>
      <vt:lpstr>Arial</vt:lpstr>
      <vt:lpstr>SimSun</vt:lpstr>
      <vt:lpstr>Arial Unicode MS</vt:lpstr>
      <vt:lpstr>2007 PPT</vt:lpstr>
      <vt:lpstr>Office Theme</vt:lpstr>
      <vt:lpstr>OIML and Prepackages</vt:lpstr>
      <vt:lpstr>The OIML</vt:lpstr>
      <vt:lpstr>OIML Membership</vt:lpstr>
      <vt:lpstr>OIML Structures</vt:lpstr>
      <vt:lpstr>OIML Structures</vt:lpstr>
      <vt:lpstr>OIML Structures</vt:lpstr>
      <vt:lpstr>CIML Presidency</vt:lpstr>
      <vt:lpstr>BIML Staff</vt:lpstr>
      <vt:lpstr>OIML Publications</vt:lpstr>
      <vt:lpstr>OIML Technical work structures</vt:lpstr>
      <vt:lpstr>OIML Publications on prepackages</vt:lpstr>
      <vt:lpstr>OIML R 87:2004</vt:lpstr>
      <vt:lpstr>OIML R 87:2004 - Annexes</vt:lpstr>
      <vt:lpstr>OIML R 79:1997</vt:lpstr>
      <vt:lpstr>Current TC 6 projects</vt:lpstr>
      <vt:lpstr>TC 6 project P1</vt:lpstr>
      <vt:lpstr>TC 6 project P2</vt:lpstr>
      <vt:lpstr>TC 6 project P3</vt:lpstr>
      <vt:lpstr>TC 6 project P4</vt:lpstr>
      <vt:lpstr>OIML vs. EU ‘e’-mark</vt:lpstr>
      <vt:lpstr>Definitions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and Prepackages</dc:title>
  <dc:creator>Willem Kool</dc:creator>
  <cp:lastModifiedBy>Willem Kool</cp:lastModifiedBy>
  <cp:revision>34</cp:revision>
  <cp:lastPrinted>2007-01-26T14:18:47Z</cp:lastPrinted>
  <dcterms:created xsi:type="dcterms:W3CDTF">2012-09-14T06:51:48Z</dcterms:created>
  <dcterms:modified xsi:type="dcterms:W3CDTF">2012-09-16T14:00:41Z</dcterms:modified>
</cp:coreProperties>
</file>